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nva Sans" panose="020B0604020202020204" charset="0"/>
      <p:regular r:id="rId18"/>
    </p:embeddedFont>
    <p:embeddedFont>
      <p:font typeface="Comic Sans" panose="020B0604020202020204" charset="0"/>
      <p:regular r:id="rId19"/>
    </p:embeddedFont>
    <p:embeddedFont>
      <p:font typeface="Helios" panose="020B0604020202020204" charset="0"/>
      <p:regular r:id="rId20"/>
    </p:embeddedFont>
    <p:embeddedFont>
      <p:font typeface="Helios Bold" panose="020B0604020202020204" charset="0"/>
      <p:regular r:id="rId21"/>
    </p:embeddedFont>
    <p:embeddedFont>
      <p:font typeface="TT Hoves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1104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7708610" y="-412494"/>
            <a:ext cx="18562305" cy="8555165"/>
            <a:chOff x="0" y="0"/>
            <a:chExt cx="406400" cy="187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45B6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144000" y="2051466"/>
            <a:ext cx="12503082" cy="10287000"/>
            <a:chOff x="0" y="0"/>
            <a:chExt cx="6184570" cy="50883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t="-18742" b="-280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006848" y="6804594"/>
            <a:ext cx="7555842" cy="3482406"/>
            <a:chOff x="0" y="0"/>
            <a:chExt cx="406400" cy="1873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52738" y="8095046"/>
            <a:ext cx="4998885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2A2E3A"/>
                </a:solidFill>
                <a:latin typeface="Helios"/>
              </a:rPr>
              <a:t>22N31A05L7 - Sai Rachana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2A2E3A"/>
                </a:solidFill>
                <a:latin typeface="Helios"/>
              </a:rPr>
              <a:t>22N31A05M3 - Afroz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2A2E3A"/>
                </a:solidFill>
                <a:latin typeface="Helios"/>
              </a:rPr>
              <a:t>22N31A05P8 - Niharika</a:t>
            </a:r>
          </a:p>
        </p:txBody>
      </p:sp>
      <p:sp>
        <p:nvSpPr>
          <p:cNvPr id="12" name="Freeform 12"/>
          <p:cNvSpPr/>
          <p:nvPr/>
        </p:nvSpPr>
        <p:spPr>
          <a:xfrm>
            <a:off x="1198919" y="1028700"/>
            <a:ext cx="5452704" cy="810537"/>
          </a:xfrm>
          <a:custGeom>
            <a:avLst/>
            <a:gdLst/>
            <a:ahLst/>
            <a:cxnLst/>
            <a:rect l="l" t="t" r="r" b="b"/>
            <a:pathLst>
              <a:path w="5452704" h="810537">
                <a:moveTo>
                  <a:pt x="0" y="0"/>
                </a:moveTo>
                <a:lnTo>
                  <a:pt x="5452704" y="0"/>
                </a:lnTo>
                <a:lnTo>
                  <a:pt x="5452704" y="810537"/>
                </a:lnTo>
                <a:lnTo>
                  <a:pt x="0" y="810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3039904"/>
            <a:ext cx="7282512" cy="4207193"/>
            <a:chOff x="0" y="0"/>
            <a:chExt cx="9710016" cy="560959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4901989"/>
              <a:ext cx="9710016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</a:rPr>
                <a:t>Knowledge Sharing System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9710016" cy="464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799"/>
                </a:lnSpc>
              </a:pPr>
              <a:r>
                <a:rPr lang="en-US" sz="11499">
                  <a:solidFill>
                    <a:srgbClr val="2A2E3A"/>
                  </a:solidFill>
                  <a:latin typeface="TT Hoves Bold"/>
                </a:rPr>
                <a:t>Learn and Share</a:t>
              </a:r>
              <a:r>
                <a:rPr lang="en-US" sz="11499">
                  <a:solidFill>
                    <a:srgbClr val="F45B69"/>
                  </a:solidFill>
                  <a:latin typeface="TT Hoves Bold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5125"/>
            <a:ext cx="5765006" cy="1035050"/>
            <a:chOff x="0" y="0"/>
            <a:chExt cx="7686674" cy="138006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80067"/>
              <a:chOff x="0" y="0"/>
              <a:chExt cx="1049690" cy="18846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8462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8462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8462"/>
                    </a:lnTo>
                    <a:lnTo>
                      <a:pt x="0" y="18846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795690" cy="2265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400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UML DIAGRAMS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208355" y="1812466"/>
            <a:ext cx="8866501" cy="6662068"/>
          </a:xfrm>
          <a:custGeom>
            <a:avLst/>
            <a:gdLst/>
            <a:ahLst/>
            <a:cxnLst/>
            <a:rect l="l" t="t" r="r" b="b"/>
            <a:pathLst>
              <a:path w="8866501" h="6662068">
                <a:moveTo>
                  <a:pt x="0" y="0"/>
                </a:moveTo>
                <a:lnTo>
                  <a:pt x="8866501" y="0"/>
                </a:lnTo>
                <a:lnTo>
                  <a:pt x="8866501" y="6662068"/>
                </a:lnTo>
                <a:lnTo>
                  <a:pt x="0" y="6662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94879" y="3538844"/>
            <a:ext cx="5398301" cy="17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>
                <a:solidFill>
                  <a:srgbClr val="A20E20"/>
                </a:solidFill>
                <a:latin typeface="TT Hoves Bold"/>
              </a:rPr>
              <a:t>Seqeuential Diagram 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5169" b="5169"/>
            <a:stretch>
              <a:fillRect/>
            </a:stretch>
          </p:blipFill>
          <p:spPr>
            <a:xfrm>
              <a:off x="0" y="0"/>
              <a:ext cx="12128500" cy="67945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4981" b="4981"/>
            <a:stretch>
              <a:fillRect/>
            </a:stretch>
          </p:blipFill>
          <p:spPr>
            <a:xfrm>
              <a:off x="12255500" y="0"/>
              <a:ext cx="12128500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5169" b="5169"/>
            <a:stretch>
              <a:fillRect/>
            </a:stretch>
          </p:blipFill>
          <p:spPr>
            <a:xfrm>
              <a:off x="0" y="6921500"/>
              <a:ext cx="12128500" cy="67945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t="5169" b="5169"/>
            <a:stretch>
              <a:fillRect/>
            </a:stretch>
          </p:blipFill>
          <p:spPr>
            <a:xfrm>
              <a:off x="12255500" y="6921500"/>
              <a:ext cx="12128500" cy="67945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7380936" y="3756139"/>
            <a:ext cx="3526129" cy="2774721"/>
            <a:chOff x="0" y="0"/>
            <a:chExt cx="1298489" cy="10217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8489" cy="1021785"/>
            </a:xfrm>
            <a:custGeom>
              <a:avLst/>
              <a:gdLst/>
              <a:ahLst/>
              <a:cxnLst/>
              <a:rect l="l" t="t" r="r" b="b"/>
              <a:pathLst>
                <a:path w="1298489" h="1021785">
                  <a:moveTo>
                    <a:pt x="649245" y="0"/>
                  </a:moveTo>
                  <a:lnTo>
                    <a:pt x="1298489" y="203200"/>
                  </a:lnTo>
                  <a:lnTo>
                    <a:pt x="1298489" y="818585"/>
                  </a:lnTo>
                  <a:lnTo>
                    <a:pt x="649245" y="1021785"/>
                  </a:lnTo>
                  <a:lnTo>
                    <a:pt x="0" y="818585"/>
                  </a:lnTo>
                  <a:lnTo>
                    <a:pt x="0" y="203200"/>
                  </a:lnTo>
                  <a:lnTo>
                    <a:pt x="649245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11125"/>
              <a:ext cx="1298489" cy="770960"/>
            </a:xfrm>
            <a:prstGeom prst="rect">
              <a:avLst/>
            </a:prstGeom>
          </p:spPr>
          <p:txBody>
            <a:bodyPr lIns="40519" tIns="40519" rIns="40519" bIns="40519" rtlCol="0" anchor="ctr"/>
            <a:lstStyle/>
            <a:p>
              <a:pPr algn="ctr">
                <a:lnSpc>
                  <a:spcPts val="167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296181" y="4510405"/>
            <a:ext cx="3695637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elios"/>
              </a:rPr>
              <a:t>Coding Screen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elios"/>
              </a:rPr>
              <a:t>Frontend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5192" b="5192"/>
            <a:stretch>
              <a:fillRect/>
            </a:stretch>
          </p:blipFill>
          <p:spPr>
            <a:xfrm>
              <a:off x="0" y="0"/>
              <a:ext cx="12128500" cy="67945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5192" b="5192"/>
            <a:stretch>
              <a:fillRect/>
            </a:stretch>
          </p:blipFill>
          <p:spPr>
            <a:xfrm>
              <a:off x="12255500" y="0"/>
              <a:ext cx="12128500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5094" b="5094"/>
            <a:stretch>
              <a:fillRect/>
            </a:stretch>
          </p:blipFill>
          <p:spPr>
            <a:xfrm>
              <a:off x="0" y="6921500"/>
              <a:ext cx="12128500" cy="67945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t="5169" b="5169"/>
            <a:stretch>
              <a:fillRect/>
            </a:stretch>
          </p:blipFill>
          <p:spPr>
            <a:xfrm>
              <a:off x="12255500" y="6921500"/>
              <a:ext cx="12128500" cy="67945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7380936" y="3756139"/>
            <a:ext cx="3526129" cy="2774721"/>
            <a:chOff x="0" y="0"/>
            <a:chExt cx="1298489" cy="10217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8489" cy="1021785"/>
            </a:xfrm>
            <a:custGeom>
              <a:avLst/>
              <a:gdLst/>
              <a:ahLst/>
              <a:cxnLst/>
              <a:rect l="l" t="t" r="r" b="b"/>
              <a:pathLst>
                <a:path w="1298489" h="1021785">
                  <a:moveTo>
                    <a:pt x="649245" y="0"/>
                  </a:moveTo>
                  <a:lnTo>
                    <a:pt x="1298489" y="203200"/>
                  </a:lnTo>
                  <a:lnTo>
                    <a:pt x="1298489" y="818585"/>
                  </a:lnTo>
                  <a:lnTo>
                    <a:pt x="649245" y="1021785"/>
                  </a:lnTo>
                  <a:lnTo>
                    <a:pt x="0" y="818585"/>
                  </a:lnTo>
                  <a:lnTo>
                    <a:pt x="0" y="203200"/>
                  </a:lnTo>
                  <a:lnTo>
                    <a:pt x="649245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11125"/>
              <a:ext cx="1298489" cy="770960"/>
            </a:xfrm>
            <a:prstGeom prst="rect">
              <a:avLst/>
            </a:prstGeom>
          </p:spPr>
          <p:txBody>
            <a:bodyPr lIns="40519" tIns="40519" rIns="40519" bIns="40519" rtlCol="0" anchor="ctr"/>
            <a:lstStyle/>
            <a:p>
              <a:pPr algn="ctr">
                <a:lnSpc>
                  <a:spcPts val="167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296181" y="4510405"/>
            <a:ext cx="3695637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elios"/>
              </a:rPr>
              <a:t>Coding Screen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elios"/>
              </a:rPr>
              <a:t>Backend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4157561" y="0"/>
            <a:ext cx="13102401" cy="2542275"/>
            <a:chOff x="0" y="0"/>
            <a:chExt cx="663777" cy="1287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3777" cy="128793"/>
            </a:xfrm>
            <a:custGeom>
              <a:avLst/>
              <a:gdLst/>
              <a:ahLst/>
              <a:cxnLst/>
              <a:rect l="l" t="t" r="r" b="b"/>
              <a:pathLst>
                <a:path w="663777" h="128793">
                  <a:moveTo>
                    <a:pt x="203200" y="0"/>
                  </a:moveTo>
                  <a:lnTo>
                    <a:pt x="460577" y="0"/>
                  </a:lnTo>
                  <a:lnTo>
                    <a:pt x="663777" y="128793"/>
                  </a:lnTo>
                  <a:lnTo>
                    <a:pt x="0" y="12879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45B6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409777" cy="166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460638" y="2003800"/>
            <a:ext cx="11126689" cy="6952006"/>
          </a:xfrm>
          <a:custGeom>
            <a:avLst/>
            <a:gdLst/>
            <a:ahLst/>
            <a:cxnLst/>
            <a:rect l="l" t="t" r="r" b="b"/>
            <a:pathLst>
              <a:path w="11126689" h="6952006">
                <a:moveTo>
                  <a:pt x="0" y="0"/>
                </a:moveTo>
                <a:lnTo>
                  <a:pt x="11126689" y="0"/>
                </a:lnTo>
                <a:lnTo>
                  <a:pt x="11126689" y="6952006"/>
                </a:lnTo>
                <a:lnTo>
                  <a:pt x="0" y="6952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723450"/>
            <a:ext cx="1140530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T Hoves Bold"/>
              </a:rPr>
              <a:t>Output 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4157561" y="0"/>
            <a:ext cx="13102401" cy="2542275"/>
            <a:chOff x="0" y="0"/>
            <a:chExt cx="663777" cy="1287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3777" cy="128793"/>
            </a:xfrm>
            <a:custGeom>
              <a:avLst/>
              <a:gdLst/>
              <a:ahLst/>
              <a:cxnLst/>
              <a:rect l="l" t="t" r="r" b="b"/>
              <a:pathLst>
                <a:path w="663777" h="128793">
                  <a:moveTo>
                    <a:pt x="203200" y="0"/>
                  </a:moveTo>
                  <a:lnTo>
                    <a:pt x="460577" y="0"/>
                  </a:lnTo>
                  <a:lnTo>
                    <a:pt x="663777" y="128793"/>
                  </a:lnTo>
                  <a:lnTo>
                    <a:pt x="0" y="12879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45B6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409777" cy="166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723450"/>
            <a:ext cx="1140530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T Hoves Bold"/>
              </a:rPr>
              <a:t>Output :</a:t>
            </a:r>
          </a:p>
        </p:txBody>
      </p:sp>
      <p:sp>
        <p:nvSpPr>
          <p:cNvPr id="6" name="Freeform 6"/>
          <p:cNvSpPr/>
          <p:nvPr/>
        </p:nvSpPr>
        <p:spPr>
          <a:xfrm>
            <a:off x="3690653" y="2168750"/>
            <a:ext cx="11346828" cy="7089550"/>
          </a:xfrm>
          <a:custGeom>
            <a:avLst/>
            <a:gdLst/>
            <a:ahLst/>
            <a:cxnLst/>
            <a:rect l="l" t="t" r="r" b="b"/>
            <a:pathLst>
              <a:path w="11346828" h="7089550">
                <a:moveTo>
                  <a:pt x="0" y="0"/>
                </a:moveTo>
                <a:lnTo>
                  <a:pt x="11346828" y="0"/>
                </a:lnTo>
                <a:lnTo>
                  <a:pt x="11346828" y="7089550"/>
                </a:lnTo>
                <a:lnTo>
                  <a:pt x="0" y="7089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4157561" y="0"/>
            <a:ext cx="13102401" cy="2542275"/>
            <a:chOff x="0" y="0"/>
            <a:chExt cx="663777" cy="1287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3777" cy="128793"/>
            </a:xfrm>
            <a:custGeom>
              <a:avLst/>
              <a:gdLst/>
              <a:ahLst/>
              <a:cxnLst/>
              <a:rect l="l" t="t" r="r" b="b"/>
              <a:pathLst>
                <a:path w="663777" h="128793">
                  <a:moveTo>
                    <a:pt x="203200" y="0"/>
                  </a:moveTo>
                  <a:lnTo>
                    <a:pt x="460577" y="0"/>
                  </a:lnTo>
                  <a:lnTo>
                    <a:pt x="663777" y="128793"/>
                  </a:lnTo>
                  <a:lnTo>
                    <a:pt x="0" y="12879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45B6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409777" cy="166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307367" y="1818825"/>
            <a:ext cx="11712925" cy="7172313"/>
          </a:xfrm>
          <a:custGeom>
            <a:avLst/>
            <a:gdLst/>
            <a:ahLst/>
            <a:cxnLst/>
            <a:rect l="l" t="t" r="r" b="b"/>
            <a:pathLst>
              <a:path w="11712925" h="7172313">
                <a:moveTo>
                  <a:pt x="0" y="0"/>
                </a:moveTo>
                <a:lnTo>
                  <a:pt x="11712925" y="0"/>
                </a:lnTo>
                <a:lnTo>
                  <a:pt x="11712925" y="7172313"/>
                </a:lnTo>
                <a:lnTo>
                  <a:pt x="0" y="7172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723450"/>
            <a:ext cx="1140530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T Hoves Bold"/>
              </a:rPr>
              <a:t>Output 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B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1747" y="1552977"/>
            <a:ext cx="6880421" cy="6897603"/>
            <a:chOff x="0" y="0"/>
            <a:chExt cx="5594350" cy="5608320"/>
          </a:xfrm>
        </p:grpSpPr>
        <p:sp>
          <p:nvSpPr>
            <p:cNvPr id="3" name="Freeform 3"/>
            <p:cNvSpPr/>
            <p:nvPr/>
          </p:nvSpPr>
          <p:spPr>
            <a:xfrm>
              <a:off x="-80010" y="-191770"/>
              <a:ext cx="6264910" cy="5977890"/>
            </a:xfrm>
            <a:custGeom>
              <a:avLst/>
              <a:gdLst/>
              <a:ahLst/>
              <a:cxnLst/>
              <a:rect l="l" t="t" r="r" b="b"/>
              <a:pathLst>
                <a:path w="6264910" h="5977890">
                  <a:moveTo>
                    <a:pt x="3576320" y="342900"/>
                  </a:moveTo>
                  <a:cubicBezTo>
                    <a:pt x="4768850" y="509270"/>
                    <a:pt x="6264910" y="971550"/>
                    <a:pt x="5435600" y="3060700"/>
                  </a:cubicBezTo>
                  <a:cubicBezTo>
                    <a:pt x="4606290" y="5149850"/>
                    <a:pt x="2889250" y="5520690"/>
                    <a:pt x="2059940" y="5749290"/>
                  </a:cubicBezTo>
                  <a:cubicBezTo>
                    <a:pt x="1230630" y="5977890"/>
                    <a:pt x="256540" y="5434330"/>
                    <a:pt x="600710" y="4203700"/>
                  </a:cubicBezTo>
                  <a:cubicBezTo>
                    <a:pt x="901700" y="3126740"/>
                    <a:pt x="0" y="1772920"/>
                    <a:pt x="86360" y="886460"/>
                  </a:cubicBezTo>
                  <a:cubicBezTo>
                    <a:pt x="172720" y="0"/>
                    <a:pt x="2145030" y="142240"/>
                    <a:pt x="3576320" y="342900"/>
                  </a:cubicBezTo>
                  <a:close/>
                </a:path>
              </a:pathLst>
            </a:custGeom>
            <a:blipFill>
              <a:blip r:embed="rId2"/>
              <a:stretch>
                <a:fillRect l="-119" r="-11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931682">
            <a:off x="-2865341" y="7823006"/>
            <a:ext cx="10736978" cy="5571247"/>
            <a:chOff x="0" y="0"/>
            <a:chExt cx="1536174" cy="7970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36174" cy="797096"/>
            </a:xfrm>
            <a:custGeom>
              <a:avLst/>
              <a:gdLst/>
              <a:ahLst/>
              <a:cxnLst/>
              <a:rect l="l" t="t" r="r" b="b"/>
              <a:pathLst>
                <a:path w="1536174" h="797096">
                  <a:moveTo>
                    <a:pt x="0" y="0"/>
                  </a:moveTo>
                  <a:lnTo>
                    <a:pt x="1536174" y="0"/>
                  </a:lnTo>
                  <a:lnTo>
                    <a:pt x="1536174" y="797096"/>
                  </a:lnTo>
                  <a:lnTo>
                    <a:pt x="0" y="797096"/>
                  </a:lnTo>
                  <a:close/>
                </a:path>
              </a:pathLst>
            </a:custGeom>
            <a:solidFill>
              <a:srgbClr val="F5F5F5"/>
            </a:solidFill>
            <a:ln w="12700">
              <a:noFill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2869721" y="2687448"/>
            <a:ext cx="7306370" cy="1625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99"/>
              </a:lnSpc>
            </a:pPr>
            <a:r>
              <a:rPr lang="en-US" sz="9499">
                <a:solidFill>
                  <a:srgbClr val="C81111"/>
                </a:solidFill>
                <a:latin typeface="Comic Sans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91877" y="7604761"/>
            <a:ext cx="5127561" cy="165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C81111"/>
                </a:solidFill>
                <a:latin typeface="Canva Sans"/>
              </a:rPr>
              <a:t>Presented by : 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C81111"/>
                </a:solidFill>
                <a:latin typeface="Canva Sans"/>
              </a:rPr>
              <a:t>22N31A05L7 - Sai Rachana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C81111"/>
                </a:solidFill>
                <a:latin typeface="Canva Sans"/>
              </a:rPr>
              <a:t>22N31A05M3 - Afroz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C81111"/>
                </a:solidFill>
                <a:latin typeface="Canva Sans"/>
              </a:rPr>
              <a:t>22N31A05P8 - Niharika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2323"/>
            <a:ext cx="6188300" cy="10287000"/>
          </a:xfrm>
          <a:custGeom>
            <a:avLst/>
            <a:gdLst/>
            <a:ahLst/>
            <a:cxnLst/>
            <a:rect l="l" t="t" r="r" b="b"/>
            <a:pathLst>
              <a:path w="6188300" h="102870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8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258697" y="3842160"/>
            <a:ext cx="9000603" cy="2565400"/>
            <a:chOff x="0" y="0"/>
            <a:chExt cx="12000804" cy="3420533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-118013" y="1568281"/>
              <a:ext cx="735898" cy="499871"/>
              <a:chOff x="0" y="0"/>
              <a:chExt cx="812800" cy="55210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5521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552108">
                    <a:moveTo>
                      <a:pt x="406400" y="552108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552108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27000" y="29911"/>
                <a:ext cx="558800" cy="2658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423600" y="-57150"/>
              <a:ext cx="10577205" cy="3477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2A2E3A"/>
                  </a:solidFill>
                  <a:latin typeface="Helios"/>
                </a:rPr>
                <a:t>The Lean and Share web application is a platform designed to help students seek solutions to their academic queries. It provides a space for students to ask questions, share knowledge, and collaborate with their peers.</a:t>
              </a:r>
            </a:p>
            <a:p>
              <a:pPr algn="l">
                <a:lnSpc>
                  <a:spcPts val="3500"/>
                </a:lnSpc>
              </a:pPr>
              <a:endParaRPr lang="en-US" sz="2500">
                <a:solidFill>
                  <a:srgbClr val="2A2E3A"/>
                </a:solidFill>
                <a:latin typeface="Helio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58697" y="6571721"/>
            <a:ext cx="8630867" cy="2127250"/>
            <a:chOff x="0" y="0"/>
            <a:chExt cx="11507823" cy="2836333"/>
          </a:xfrm>
        </p:grpSpPr>
        <p:sp>
          <p:nvSpPr>
            <p:cNvPr id="9" name="TextBox 9"/>
            <p:cNvSpPr txBox="1"/>
            <p:nvPr/>
          </p:nvSpPr>
          <p:spPr>
            <a:xfrm>
              <a:off x="1365120" y="-47625"/>
              <a:ext cx="10142704" cy="2883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2A2E3A"/>
                  </a:solidFill>
                  <a:latin typeface="Helios"/>
                </a:rPr>
                <a:t>The purpose of this web application is to create a supportive &amp; interactive community where students can find answers to their doubts, discuss topics, and enhance their learning experience.</a:t>
              </a:r>
            </a:p>
            <a:p>
              <a:pPr algn="l">
                <a:lnSpc>
                  <a:spcPts val="3499"/>
                </a:lnSpc>
              </a:pPr>
              <a:endParaRPr lang="en-US" sz="2499">
                <a:solidFill>
                  <a:srgbClr val="2A2E3A"/>
                </a:solidFill>
                <a:latin typeface="Helios"/>
              </a:endParaRPr>
            </a:p>
          </p:txBody>
        </p:sp>
        <p:grpSp>
          <p:nvGrpSpPr>
            <p:cNvPr id="10" name="Group 10"/>
            <p:cNvGrpSpPr/>
            <p:nvPr/>
          </p:nvGrpSpPr>
          <p:grpSpPr>
            <a:xfrm rot="-5400000">
              <a:off x="-128280" y="1178498"/>
              <a:ext cx="735898" cy="479337"/>
              <a:chOff x="0" y="0"/>
              <a:chExt cx="812800" cy="52942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52942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529428">
                    <a:moveTo>
                      <a:pt x="406400" y="529428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529428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27000" y="28291"/>
                <a:ext cx="558800" cy="2553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45B69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149087" y="-30192"/>
            <a:ext cx="6878128" cy="10317192"/>
          </a:xfrm>
          <a:custGeom>
            <a:avLst/>
            <a:gdLst/>
            <a:ahLst/>
            <a:cxnLst/>
            <a:rect l="l" t="t" r="r" b="b"/>
            <a:pathLst>
              <a:path w="6878128" h="10317192">
                <a:moveTo>
                  <a:pt x="0" y="0"/>
                </a:moveTo>
                <a:lnTo>
                  <a:pt x="6878128" y="0"/>
                </a:lnTo>
                <a:lnTo>
                  <a:pt x="6878128" y="10317192"/>
                </a:lnTo>
                <a:lnTo>
                  <a:pt x="0" y="10317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258697" y="1028700"/>
            <a:ext cx="728574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45B69"/>
                </a:solidFill>
                <a:latin typeface="TT Hoves Bold"/>
              </a:rPr>
              <a:t>Abstract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777921" y="1733502"/>
            <a:ext cx="7555842" cy="3482406"/>
            <a:chOff x="0" y="0"/>
            <a:chExt cx="406400" cy="187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39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4109936" y="0"/>
            <a:ext cx="15042979" cy="2873736"/>
            <a:chOff x="0" y="0"/>
            <a:chExt cx="835920" cy="1596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5920" cy="159690"/>
            </a:xfrm>
            <a:custGeom>
              <a:avLst/>
              <a:gdLst/>
              <a:ahLst/>
              <a:cxnLst/>
              <a:rect l="l" t="t" r="r" b="b"/>
              <a:pathLst>
                <a:path w="835920" h="159690">
                  <a:moveTo>
                    <a:pt x="203200" y="0"/>
                  </a:moveTo>
                  <a:lnTo>
                    <a:pt x="632720" y="0"/>
                  </a:lnTo>
                  <a:lnTo>
                    <a:pt x="835920" y="159690"/>
                  </a:lnTo>
                  <a:lnTo>
                    <a:pt x="0" y="15969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45B6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38100"/>
              <a:ext cx="581920" cy="1977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793931"/>
            <a:ext cx="7700808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TT Hoves Bold"/>
              </a:rPr>
              <a:t>Introduction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348711" y="1733502"/>
            <a:ext cx="6910589" cy="1665580"/>
            <a:chOff x="0" y="0"/>
            <a:chExt cx="5213448" cy="12565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213448" cy="1256537"/>
            </a:xfrm>
            <a:custGeom>
              <a:avLst/>
              <a:gdLst/>
              <a:ahLst/>
              <a:cxnLst/>
              <a:rect l="l" t="t" r="r" b="b"/>
              <a:pathLst>
                <a:path w="5213448" h="1256537">
                  <a:moveTo>
                    <a:pt x="33609" y="0"/>
                  </a:moveTo>
                  <a:lnTo>
                    <a:pt x="5179839" y="0"/>
                  </a:lnTo>
                  <a:cubicBezTo>
                    <a:pt x="5198401" y="0"/>
                    <a:pt x="5213448" y="15047"/>
                    <a:pt x="5213448" y="33609"/>
                  </a:cubicBezTo>
                  <a:lnTo>
                    <a:pt x="5213448" y="1222928"/>
                  </a:lnTo>
                  <a:cubicBezTo>
                    <a:pt x="5213448" y="1241490"/>
                    <a:pt x="5198401" y="1256537"/>
                    <a:pt x="5179839" y="1256537"/>
                  </a:cubicBezTo>
                  <a:lnTo>
                    <a:pt x="33609" y="1256537"/>
                  </a:lnTo>
                  <a:cubicBezTo>
                    <a:pt x="15047" y="1256537"/>
                    <a:pt x="0" y="1241490"/>
                    <a:pt x="0" y="1222928"/>
                  </a:cubicBezTo>
                  <a:lnTo>
                    <a:pt x="0" y="33609"/>
                  </a:lnTo>
                  <a:cubicBezTo>
                    <a:pt x="0" y="15047"/>
                    <a:pt x="15047" y="0"/>
                    <a:pt x="3360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213448" cy="13041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2A2E3A"/>
                  </a:solidFill>
                  <a:latin typeface="Helios"/>
                </a:rPr>
                <a:t>Knowledge Sharing System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2A2E3A"/>
                </a:solidFill>
                <a:latin typeface="Helios"/>
              </a:endParaRP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2A2E3A"/>
                  </a:solidFill>
                  <a:latin typeface="Helios"/>
                </a:rPr>
                <a:t>Ease of use., involves community building., User Engagement..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2A2E3A"/>
                  </a:solidFill>
                  <a:latin typeface="Helios"/>
                </a:rPr>
                <a:t>knowledge sharing.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89043" y="4714240"/>
            <a:ext cx="14709913" cy="3749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Welcome to Learn and Share, your go-to knowledge sharing platform! Here, you can connect with a vibrant community to clear your doubts and expand your understanding on a wide range of topics. Whether you prefer asking questions, uploading pictures for clarity, or browsing through existing queries, Learn and Share makes it easy to get the answers you need.</a:t>
            </a:r>
          </a:p>
          <a:p>
            <a:pPr algn="ctr">
              <a:lnSpc>
                <a:spcPts val="3360"/>
              </a:lnSpc>
            </a:pPr>
            <a:endParaRPr lang="en-US" sz="240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Engage with peers, share your expertise, and gain insights from others. Our platform fosters a collaborative environment where everyone can contribute and benefit from the collective knowledge. Start your journey today – ask questions, provide answers, and be a part of the learning revolution!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4447117" y="0"/>
            <a:ext cx="7681766" cy="3540443"/>
            <a:chOff x="0" y="0"/>
            <a:chExt cx="406400" cy="187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29403" y="3326684"/>
            <a:ext cx="11343477" cy="6960316"/>
          </a:xfrm>
          <a:custGeom>
            <a:avLst/>
            <a:gdLst/>
            <a:ahLst/>
            <a:cxnLst/>
            <a:rect l="l" t="t" r="r" b="b"/>
            <a:pathLst>
              <a:path w="11343477" h="6960316">
                <a:moveTo>
                  <a:pt x="0" y="0"/>
                </a:moveTo>
                <a:lnTo>
                  <a:pt x="11343477" y="0"/>
                </a:lnTo>
                <a:lnTo>
                  <a:pt x="11343477" y="6960316"/>
                </a:lnTo>
                <a:lnTo>
                  <a:pt x="0" y="6960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7" r="-1258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28700"/>
            <a:ext cx="889041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Scope of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34240" y="3473768"/>
            <a:ext cx="7376287" cy="603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A2E3A"/>
                </a:solidFill>
                <a:latin typeface="Helios"/>
              </a:rPr>
              <a:t>•User Authentication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2A2E3A"/>
              </a:solidFill>
              <a:latin typeface="Helios"/>
            </a:endParaRP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A2E3A"/>
                </a:solidFill>
                <a:latin typeface="Helios"/>
              </a:rPr>
              <a:t>•Question Management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2A2E3A"/>
              </a:solidFill>
              <a:latin typeface="Helios"/>
            </a:endParaRP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A2E3A"/>
                </a:solidFill>
                <a:latin typeface="Helios"/>
              </a:rPr>
              <a:t>•Answer Management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2A2E3A"/>
              </a:solidFill>
              <a:latin typeface="Helios"/>
            </a:endParaRP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A2E3A"/>
                </a:solidFill>
                <a:latin typeface="Helios"/>
              </a:rPr>
              <a:t>•Search Functionality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2A2E3A"/>
              </a:solidFill>
              <a:latin typeface="Helios"/>
            </a:endParaRP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A2E3A"/>
                </a:solidFill>
                <a:latin typeface="Helios"/>
              </a:rPr>
              <a:t>•User Profile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2A2E3A"/>
              </a:solidFill>
              <a:latin typeface="Helios"/>
            </a:endParaRP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A2E3A"/>
                </a:solidFill>
                <a:latin typeface="Helios"/>
              </a:rPr>
              <a:t>•User Interface</a:t>
            </a:r>
          </a:p>
          <a:p>
            <a:pPr algn="l">
              <a:lnSpc>
                <a:spcPts val="4759"/>
              </a:lnSpc>
            </a:pPr>
            <a:endParaRPr lang="en-US" sz="2800">
              <a:solidFill>
                <a:srgbClr val="2A2E3A"/>
              </a:solidFill>
              <a:latin typeface="Helio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5125"/>
            <a:ext cx="5765006" cy="1035050"/>
            <a:chOff x="0" y="0"/>
            <a:chExt cx="1049690" cy="1884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9690" cy="188462"/>
            </a:xfrm>
            <a:custGeom>
              <a:avLst/>
              <a:gdLst/>
              <a:ahLst/>
              <a:cxnLst/>
              <a:rect l="l" t="t" r="r" b="b"/>
              <a:pathLst>
                <a:path w="1049690" h="188462">
                  <a:moveTo>
                    <a:pt x="203200" y="0"/>
                  </a:moveTo>
                  <a:lnTo>
                    <a:pt x="846490" y="0"/>
                  </a:lnTo>
                  <a:lnTo>
                    <a:pt x="1049690" y="188462"/>
                  </a:lnTo>
                  <a:lnTo>
                    <a:pt x="0" y="1884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45B6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795690" cy="226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6570" y="1389779"/>
            <a:ext cx="4578325" cy="1073376"/>
            <a:chOff x="0" y="0"/>
            <a:chExt cx="1205814" cy="282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5814" cy="282700"/>
            </a:xfrm>
            <a:custGeom>
              <a:avLst/>
              <a:gdLst/>
              <a:ahLst/>
              <a:cxnLst/>
              <a:rect l="l" t="t" r="r" b="b"/>
              <a:pathLst>
                <a:path w="1205814" h="282700">
                  <a:moveTo>
                    <a:pt x="0" y="0"/>
                  </a:moveTo>
                  <a:lnTo>
                    <a:pt x="1205814" y="0"/>
                  </a:lnTo>
                  <a:lnTo>
                    <a:pt x="120581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05814" cy="33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Existing System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11843" y="1389779"/>
            <a:ext cx="4578325" cy="1073376"/>
            <a:chOff x="0" y="0"/>
            <a:chExt cx="1205814" cy="282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5814" cy="282700"/>
            </a:xfrm>
            <a:custGeom>
              <a:avLst/>
              <a:gdLst/>
              <a:ahLst/>
              <a:cxnLst/>
              <a:rect l="l" t="t" r="r" b="b"/>
              <a:pathLst>
                <a:path w="1205814" h="282700">
                  <a:moveTo>
                    <a:pt x="0" y="0"/>
                  </a:moveTo>
                  <a:lnTo>
                    <a:pt x="1205814" y="0"/>
                  </a:lnTo>
                  <a:lnTo>
                    <a:pt x="120581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205814" cy="33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A20E20"/>
                  </a:solidFill>
                  <a:latin typeface="Helios Bold"/>
                </a:rPr>
                <a:t>Proposed System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169637" y="3588391"/>
            <a:ext cx="4089663" cy="5246370"/>
            <a:chOff x="0" y="0"/>
            <a:chExt cx="4602480" cy="59042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02480" cy="5904230"/>
            </a:xfrm>
            <a:custGeom>
              <a:avLst/>
              <a:gdLst/>
              <a:ahLst/>
              <a:cxnLst/>
              <a:rect l="l" t="t" r="r" b="b"/>
              <a:pathLst>
                <a:path w="4602480" h="5904230">
                  <a:moveTo>
                    <a:pt x="2697480" y="5904230"/>
                  </a:moveTo>
                  <a:lnTo>
                    <a:pt x="1905000" y="5904230"/>
                  </a:lnTo>
                  <a:cubicBezTo>
                    <a:pt x="853440" y="5904230"/>
                    <a:pt x="0" y="5050790"/>
                    <a:pt x="0" y="3999230"/>
                  </a:cubicBez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2697480" y="0"/>
                  </a:lnTo>
                  <a:cubicBezTo>
                    <a:pt x="3749040" y="0"/>
                    <a:pt x="4602480" y="853440"/>
                    <a:pt x="4602480" y="1905000"/>
                  </a:cubicBezTo>
                  <a:lnTo>
                    <a:pt x="4602480" y="3999230"/>
                  </a:lnTo>
                  <a:cubicBezTo>
                    <a:pt x="4602480" y="5052060"/>
                    <a:pt x="3749040" y="5904230"/>
                    <a:pt x="2697480" y="5904230"/>
                  </a:cubicBezTo>
                  <a:close/>
                </a:path>
              </a:pathLst>
            </a:custGeom>
            <a:blipFill>
              <a:blip r:embed="rId2"/>
              <a:stretch>
                <a:fillRect l="-61078" r="-29484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-10160" y="-8890"/>
              <a:ext cx="4622800" cy="5923280"/>
            </a:xfrm>
            <a:custGeom>
              <a:avLst/>
              <a:gdLst/>
              <a:ahLst/>
              <a:cxnLst/>
              <a:rect l="l" t="t" r="r" b="b"/>
              <a:pathLst>
                <a:path w="4622800" h="5923280">
                  <a:moveTo>
                    <a:pt x="2707640" y="5923280"/>
                  </a:moveTo>
                  <a:lnTo>
                    <a:pt x="1915160" y="5923280"/>
                  </a:lnTo>
                  <a:cubicBezTo>
                    <a:pt x="859790" y="5923280"/>
                    <a:pt x="0" y="5064760"/>
                    <a:pt x="0" y="4008120"/>
                  </a:cubicBezTo>
                  <a:lnTo>
                    <a:pt x="0" y="1913890"/>
                  </a:lnTo>
                  <a:cubicBezTo>
                    <a:pt x="0" y="858520"/>
                    <a:pt x="859790" y="0"/>
                    <a:pt x="1915160" y="0"/>
                  </a:cubicBezTo>
                  <a:lnTo>
                    <a:pt x="2707640" y="0"/>
                  </a:lnTo>
                  <a:cubicBezTo>
                    <a:pt x="3763010" y="0"/>
                    <a:pt x="4622800" y="858520"/>
                    <a:pt x="4622800" y="1915160"/>
                  </a:cubicBezTo>
                  <a:lnTo>
                    <a:pt x="4622800" y="4009390"/>
                  </a:lnTo>
                  <a:cubicBezTo>
                    <a:pt x="4621530" y="5064760"/>
                    <a:pt x="3763010" y="5923280"/>
                    <a:pt x="2707640" y="5923280"/>
                  </a:cubicBezTo>
                  <a:close/>
                  <a:moveTo>
                    <a:pt x="1915160" y="19050"/>
                  </a:moveTo>
                  <a:cubicBezTo>
                    <a:pt x="869950" y="19050"/>
                    <a:pt x="19050" y="868680"/>
                    <a:pt x="19050" y="1913890"/>
                  </a:cubicBezTo>
                  <a:lnTo>
                    <a:pt x="19050" y="4008120"/>
                  </a:lnTo>
                  <a:cubicBezTo>
                    <a:pt x="19050" y="5053330"/>
                    <a:pt x="869950" y="5902960"/>
                    <a:pt x="1913890" y="5902960"/>
                  </a:cubicBezTo>
                  <a:lnTo>
                    <a:pt x="2706370" y="5902960"/>
                  </a:lnTo>
                  <a:cubicBezTo>
                    <a:pt x="3751580" y="5902960"/>
                    <a:pt x="4601210" y="5052060"/>
                    <a:pt x="4601210" y="4008120"/>
                  </a:cubicBezTo>
                  <a:lnTo>
                    <a:pt x="4601210" y="1913890"/>
                  </a:lnTo>
                  <a:cubicBezTo>
                    <a:pt x="4601210" y="868680"/>
                    <a:pt x="3750310" y="19050"/>
                    <a:pt x="2706370" y="19050"/>
                  </a:cubicBezTo>
                  <a:lnTo>
                    <a:pt x="1915160" y="19050"/>
                  </a:lnTo>
                  <a:close/>
                </a:path>
              </a:pathLst>
            </a:custGeom>
            <a:solidFill>
              <a:srgbClr val="E8223B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376570" y="3152206"/>
            <a:ext cx="4578325" cy="502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A2E3A"/>
                </a:solidFill>
                <a:latin typeface="Helios"/>
              </a:rPr>
              <a:t>St</a:t>
            </a:r>
            <a:r>
              <a:rPr lang="en-US" sz="2400" u="none">
                <a:solidFill>
                  <a:srgbClr val="2A2E3A"/>
                </a:solidFill>
                <a:latin typeface="Helios"/>
              </a:rPr>
              <a:t>ructured and formal educational environment. i.e., Classroom learning</a:t>
            </a:r>
          </a:p>
          <a:p>
            <a:pPr algn="l">
              <a:lnSpc>
                <a:spcPts val="3359"/>
              </a:lnSpc>
            </a:pPr>
            <a:endParaRPr lang="en-US" sz="2400" u="none">
              <a:solidFill>
                <a:srgbClr val="2A2E3A"/>
              </a:solidFill>
              <a:latin typeface="Helio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Teacher Lead Instructions</a:t>
            </a:r>
          </a:p>
          <a:p>
            <a:pPr algn="l">
              <a:lnSpc>
                <a:spcPts val="3359"/>
              </a:lnSpc>
            </a:pPr>
            <a:endParaRPr lang="en-US" sz="2400" u="none">
              <a:solidFill>
                <a:srgbClr val="2A2E3A"/>
              </a:solidFill>
              <a:latin typeface="Helio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Online Resources</a:t>
            </a:r>
          </a:p>
          <a:p>
            <a:pPr algn="l">
              <a:lnSpc>
                <a:spcPts val="3359"/>
              </a:lnSpc>
            </a:pPr>
            <a:endParaRPr lang="en-US" sz="2400" u="none">
              <a:solidFill>
                <a:srgbClr val="2A2E3A"/>
              </a:solidFill>
              <a:latin typeface="Helio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Limited community Engagement </a:t>
            </a:r>
          </a:p>
          <a:p>
            <a:pPr algn="l">
              <a:lnSpc>
                <a:spcPts val="3359"/>
              </a:lnSpc>
            </a:pPr>
            <a:endParaRPr lang="en-US" sz="2400" u="none">
              <a:solidFill>
                <a:srgbClr val="2A2E3A"/>
              </a:solidFill>
              <a:latin typeface="Helio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none">
                <a:solidFill>
                  <a:srgbClr val="2A2E3A"/>
                </a:solidFill>
                <a:latin typeface="Helios"/>
              </a:rPr>
              <a:t>Resource Constrains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11843" y="3531241"/>
            <a:ext cx="4578325" cy="3768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A2E3A"/>
                </a:solidFill>
                <a:latin typeface="Helios"/>
              </a:rPr>
              <a:t>Community-Based Learning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2A2E3A"/>
              </a:solidFill>
              <a:latin typeface="Helio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A2E3A"/>
                </a:solidFill>
                <a:latin typeface="Helios"/>
              </a:rPr>
              <a:t>Enhanced Interaction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2A2E3A"/>
              </a:solidFill>
              <a:latin typeface="Helio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A2E3A"/>
                </a:solidFill>
                <a:latin typeface="Helios"/>
              </a:rPr>
              <a:t>User Profiles and Personalization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2A2E3A"/>
              </a:solidFill>
              <a:latin typeface="Helio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A2E3A"/>
                </a:solidFill>
                <a:latin typeface="Helios"/>
              </a:rPr>
              <a:t>Knowledge Sharing through peers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5125"/>
            <a:ext cx="5765006" cy="1035050"/>
            <a:chOff x="0" y="0"/>
            <a:chExt cx="7686674" cy="138006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80067"/>
              <a:chOff x="0" y="0"/>
              <a:chExt cx="1049690" cy="18846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8462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8462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8462"/>
                    </a:lnTo>
                    <a:lnTo>
                      <a:pt x="0" y="18846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795690" cy="2265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400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UML DIAGRAMS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611527" y="2332829"/>
            <a:ext cx="9835590" cy="6922296"/>
          </a:xfrm>
          <a:custGeom>
            <a:avLst/>
            <a:gdLst/>
            <a:ahLst/>
            <a:cxnLst/>
            <a:rect l="l" t="t" r="r" b="b"/>
            <a:pathLst>
              <a:path w="9835590" h="6922296">
                <a:moveTo>
                  <a:pt x="0" y="0"/>
                </a:moveTo>
                <a:lnTo>
                  <a:pt x="9835590" y="0"/>
                </a:lnTo>
                <a:lnTo>
                  <a:pt x="9835590" y="6922296"/>
                </a:lnTo>
                <a:lnTo>
                  <a:pt x="0" y="6922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038225"/>
            <a:ext cx="10015819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>
                <a:solidFill>
                  <a:srgbClr val="A20E20"/>
                </a:solidFill>
                <a:latin typeface="TT Hoves Bold"/>
              </a:rPr>
              <a:t>Class Diagram: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5125"/>
            <a:ext cx="5765006" cy="1035050"/>
            <a:chOff x="0" y="0"/>
            <a:chExt cx="7686674" cy="138006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80067"/>
              <a:chOff x="0" y="0"/>
              <a:chExt cx="1049690" cy="18846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8462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8462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8462"/>
                    </a:lnTo>
                    <a:lnTo>
                      <a:pt x="0" y="18846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795690" cy="2265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400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UML DIAGRAMS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374559" y="1462552"/>
            <a:ext cx="7072558" cy="7792573"/>
          </a:xfrm>
          <a:custGeom>
            <a:avLst/>
            <a:gdLst/>
            <a:ahLst/>
            <a:cxnLst/>
            <a:rect l="l" t="t" r="r" b="b"/>
            <a:pathLst>
              <a:path w="7072558" h="7792573">
                <a:moveTo>
                  <a:pt x="0" y="0"/>
                </a:moveTo>
                <a:lnTo>
                  <a:pt x="7072558" y="0"/>
                </a:lnTo>
                <a:lnTo>
                  <a:pt x="7072558" y="7792573"/>
                </a:lnTo>
                <a:lnTo>
                  <a:pt x="0" y="779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94879" y="3362325"/>
            <a:ext cx="4400211" cy="17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>
                <a:solidFill>
                  <a:srgbClr val="A20E20"/>
                </a:solidFill>
                <a:latin typeface="TT Hoves Bold"/>
              </a:rPr>
              <a:t>Use Case Diagram 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5125"/>
            <a:ext cx="5765006" cy="1035050"/>
            <a:chOff x="0" y="0"/>
            <a:chExt cx="7686674" cy="138006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80067"/>
              <a:chOff x="0" y="0"/>
              <a:chExt cx="1049690" cy="18846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8462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8462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8462"/>
                    </a:lnTo>
                    <a:lnTo>
                      <a:pt x="0" y="18846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795690" cy="2265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400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UML DIAGRAMS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101038" y="1028700"/>
            <a:ext cx="5799427" cy="8585796"/>
          </a:xfrm>
          <a:custGeom>
            <a:avLst/>
            <a:gdLst/>
            <a:ahLst/>
            <a:cxnLst/>
            <a:rect l="l" t="t" r="r" b="b"/>
            <a:pathLst>
              <a:path w="5799427" h="8585796">
                <a:moveTo>
                  <a:pt x="0" y="0"/>
                </a:moveTo>
                <a:lnTo>
                  <a:pt x="5799427" y="0"/>
                </a:lnTo>
                <a:lnTo>
                  <a:pt x="5799427" y="8585796"/>
                </a:lnTo>
                <a:lnTo>
                  <a:pt x="0" y="8585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43358" y="3362325"/>
            <a:ext cx="4400211" cy="17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>
                <a:solidFill>
                  <a:srgbClr val="A20E20"/>
                </a:solidFill>
                <a:latin typeface="TT Hoves Bold"/>
              </a:rPr>
              <a:t>Activity Diagram 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5125"/>
            <a:ext cx="5765006" cy="1035050"/>
            <a:chOff x="0" y="0"/>
            <a:chExt cx="7686674" cy="138006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80067"/>
              <a:chOff x="0" y="0"/>
              <a:chExt cx="1049690" cy="18846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8462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8462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8462"/>
                    </a:lnTo>
                    <a:lnTo>
                      <a:pt x="0" y="18846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795690" cy="2265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400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UML DIAGRAMS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4447117" y="-741521"/>
            <a:ext cx="7681766" cy="3540443"/>
            <a:chOff x="0" y="0"/>
            <a:chExt cx="406400" cy="1873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766350" y="3328780"/>
            <a:ext cx="12755299" cy="4483072"/>
          </a:xfrm>
          <a:custGeom>
            <a:avLst/>
            <a:gdLst/>
            <a:ahLst/>
            <a:cxnLst/>
            <a:rect l="l" t="t" r="r" b="b"/>
            <a:pathLst>
              <a:path w="12755299" h="4483072">
                <a:moveTo>
                  <a:pt x="0" y="0"/>
                </a:moveTo>
                <a:lnTo>
                  <a:pt x="12755300" y="0"/>
                </a:lnTo>
                <a:lnTo>
                  <a:pt x="12755300" y="4483073"/>
                </a:lnTo>
                <a:lnTo>
                  <a:pt x="0" y="4483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42749" y="1548434"/>
            <a:ext cx="7978298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>
                <a:solidFill>
                  <a:srgbClr val="A20E20"/>
                </a:solidFill>
                <a:latin typeface="TT Hoves Bold"/>
              </a:rPr>
              <a:t>State Chart Diagram 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336</Words>
  <Application>Microsoft Office PowerPoint</Application>
  <PresentationFormat>Custom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Helios</vt:lpstr>
      <vt:lpstr>Calibri</vt:lpstr>
      <vt:lpstr>Arial</vt:lpstr>
      <vt:lpstr>Helios Bold</vt:lpstr>
      <vt:lpstr>Canva Sans</vt:lpstr>
      <vt:lpstr>Comic Sans</vt:lpstr>
      <vt:lpstr>TT Hoves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Dark Professional Geometric Business Project Presentation</dc:title>
  <dc:creator>RACHANA SAMALA</dc:creator>
  <cp:lastModifiedBy>RACHANA SAMALA</cp:lastModifiedBy>
  <cp:revision>2</cp:revision>
  <dcterms:created xsi:type="dcterms:W3CDTF">2006-08-16T00:00:00Z</dcterms:created>
  <dcterms:modified xsi:type="dcterms:W3CDTF">2024-05-28T05:37:24Z</dcterms:modified>
  <dc:identifier>DAGGbeZpUNE</dc:identifier>
</cp:coreProperties>
</file>